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2" r:id="rId3"/>
    <p:sldId id="263" r:id="rId4"/>
    <p:sldId id="274" r:id="rId5"/>
    <p:sldId id="275" r:id="rId6"/>
    <p:sldId id="282" r:id="rId7"/>
    <p:sldId id="283" r:id="rId8"/>
    <p:sldId id="284" r:id="rId9"/>
    <p:sldId id="259" r:id="rId10"/>
    <p:sldId id="285" r:id="rId11"/>
    <p:sldId id="286" r:id="rId12"/>
    <p:sldId id="287" r:id="rId13"/>
    <p:sldId id="288" r:id="rId14"/>
    <p:sldId id="289" r:id="rId15"/>
    <p:sldId id="293" r:id="rId16"/>
    <p:sldId id="294" r:id="rId17"/>
    <p:sldId id="295" r:id="rId18"/>
    <p:sldId id="297" r:id="rId19"/>
    <p:sldId id="298" r:id="rId20"/>
    <p:sldId id="299" r:id="rId21"/>
    <p:sldId id="291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2.tiff>
</file>

<file path=ppt/media/image13.tiff>
</file>

<file path=ppt/media/image14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E38A1-6CEA-3240-B2C1-D300ACBEF3B8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BE2DD5-7BD1-AE47-9001-CF8189BD07B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9669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04476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891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610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4643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3077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6847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E2DD5-7BD1-AE47-9001-CF8189BD07B1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3906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1B495B-BB34-7A4D-BCB6-AB66E5B832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F93D8CF-4FA8-8C46-A9B8-1D397ED20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4C1500-488A-954D-A246-A2B2BCFB9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1CA9F8-5217-0C41-B81C-A4E8283D4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F2F0F1-4058-BD4D-A2C5-01418C5FD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2268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4515C1-04CA-7241-9C18-E59393E6B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243FBC-9670-714F-95E1-3706055E97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DB88DE-22B2-C449-839F-C048FE667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88028B-A64C-A543-9B0F-66E217234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752A20-2DB9-6642-BA53-72E49F7CF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4834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C025137-7F02-8043-BFCB-70755DB533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F39464-FCD8-124A-B428-F03CF5CA15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BCFDE5-6BD2-6E4D-A94E-009ED9C62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DA0F9B-7771-0842-80CF-B32C49AF1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588876-6728-7149-A5E7-078C22FC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2402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CF8FC-AF71-964E-B4BE-4C548EA50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96C637-2DB2-364D-8CF3-EDA9B4139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D99108-86EA-E947-B81E-DA5D0DA1A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253F21-8D6C-1E4B-B3C0-6AD832968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92B9DB-1EAF-8246-83BD-A9F05B011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8545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96A6C8-2139-8149-B9A3-863CCDB37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F8C92E-B86C-8A4D-A577-DB09680425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66E107-A8A4-8B4A-853E-5313C023C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C14572-B487-4442-AA6F-025BC9004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DB15A2-46AC-E343-B11F-0783DC2C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9380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9CD4A4-28C3-D446-97BD-9327B7E4A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49CDEE-D991-FA46-9B31-D0D026B369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7ED743-74DA-F84F-BE00-4CDD25F80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D69740C-8927-674E-B4DE-96B347281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2BCDE4-27DF-A941-8677-64E9E88B4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453109A-7B4F-9C4D-BE75-DBB1FAEC8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9665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258A99-A438-F94E-973A-8FBC67B95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8DC336-8425-754C-B17D-E0703500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99D3FC-DC58-774A-BDB9-0B6DD6988E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1F4432-C1BD-DD45-813E-EE2FD7B17B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6654630-282D-F04E-810E-087896145B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0C7A6C9-59EA-A249-B0B9-E73332B1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606067A-CEC8-FB49-8E22-3170CDFCD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1A0E6C9-3B25-E44D-9777-A2E8713A0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5459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AB55CF-3993-F84D-8430-C8F8E0F48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BBFCE16-8EB6-2245-8E20-66FEAFD87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ED6D4E3-6C43-DA47-8F5A-C616BEDB6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7F6C5F5-D82E-6B42-904D-28610E22A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005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2B610A0-07B3-8147-B840-7C4763ECF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2F51685-B84D-6D4E-BAC9-F4D3B77CC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31F4790-4B40-5B40-9E30-9C1D02E8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807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B29AE1-B26D-9D4B-B5BB-7BEA0938B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EFBCEA-383A-704A-BFCA-68DEBBDF4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F81788-6F20-F949-9DAD-8BECF79588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EEB335-D2C0-1649-B86B-135158659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8033B3-3F75-444A-9518-0DA1F161D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62355A-150A-FB4D-81C7-E1072B6EE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258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80D0A1-C8E2-F849-B540-3DF10086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C072413-EE94-3749-8B94-1B43F96C5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DC742C2-CEE3-EF42-9943-217DD14ACE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8B8A58-B915-7E46-BCB7-32F0D37E8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6D2C47-E7C9-B64E-85DF-9D02EE2D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3C3442-F5CB-384A-B18A-F817AABD8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3851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03E2055-A14D-7B4E-8778-B7BEE83D1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13546C-0066-464E-B7B5-350E356DD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1E7E1E-229A-8046-B02E-D20929BB5D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C1E84-8585-9D41-8C89-82E3F4F48F1A}" type="datetimeFigureOut">
              <a:rPr kumimoji="1" lang="zh-CN" altLang="en-US" smtClean="0"/>
              <a:t>2021/1/20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A32C7D-FC86-2D49-9260-1F69B3FC30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C30CA7-9293-FF46-AD6C-CA2D2EED5A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2B954-B1DE-4E49-A140-C10102A063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2126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A0D350-1727-C741-87E1-4CF6E01476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工作汇报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575428E-74E9-9749-B7F9-80D68B0025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25700"/>
            <a:ext cx="9144000" cy="393541"/>
          </a:xfrm>
        </p:spPr>
        <p:txBody>
          <a:bodyPr>
            <a:normAutofit lnSpcReduction="10000"/>
          </a:bodyPr>
          <a:lstStyle/>
          <a:p>
            <a:pPr algn="r"/>
            <a:r>
              <a:rPr kumimoji="1" lang="zh-CN" altLang="en-US" dirty="0"/>
              <a:t>张钰鑫 </a:t>
            </a:r>
            <a:r>
              <a:rPr kumimoji="1" lang="en-US" altLang="zh-CN" dirty="0"/>
              <a:t>1.11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63453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2</a:t>
            </a:r>
            <a:r>
              <a:rPr kumimoji="1" lang="zh-CN" altLang="en-US" dirty="0">
                <a:solidFill>
                  <a:srgbClr val="FF0000"/>
                </a:solidFill>
              </a:rPr>
              <a:t> 访存行为基本呈阶段性，每个周期包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含一些访存阶段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zh-CN" altLang="en-US" dirty="0"/>
              <a:t>一个访存阶段就是说，在</a:t>
            </a:r>
            <a:r>
              <a:rPr kumimoji="1" lang="en-US" altLang="zh-CN" dirty="0"/>
              <a:t>timeline 500</a:t>
            </a:r>
            <a:r>
              <a:rPr kumimoji="1" lang="zh-CN" altLang="en-US" dirty="0"/>
              <a:t>附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进，访存次数随时间呈先增大后减小的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正态分布特征。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BBA3C2-9159-D544-B13E-DC4CCB6AC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9085" y="3721760"/>
            <a:ext cx="4561672" cy="322789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672F75A-1096-284A-9014-30BB22ABC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9309" y="365125"/>
            <a:ext cx="4641448" cy="322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000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为了提取到这些访存阶段，需要继续对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数据进行预处理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数据平滑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提取轮廓</a:t>
            </a:r>
            <a:endParaRPr kumimoji="1"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BBA3C2-9159-D544-B13E-DC4CCB6AC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212" y="211678"/>
            <a:ext cx="4561672" cy="32278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FB5A85C-C933-A34A-98A7-80D5F3515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556" y="3574508"/>
            <a:ext cx="4561672" cy="326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79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数据平滑：</a:t>
            </a:r>
            <a:endParaRPr kumimoji="1"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通常，时间序列中异常点的比率小于</a:t>
            </a:r>
            <a:r>
              <a:rPr lang="en-US" altLang="zh-CN" dirty="0"/>
              <a:t>5</a:t>
            </a:r>
            <a:r>
              <a:rPr lang="zh-CN" altLang="en-US" dirty="0"/>
              <a:t>％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首先去除</a:t>
            </a:r>
            <a:r>
              <a:rPr kumimoji="1" lang="en-US" altLang="zh-CN" dirty="0" err="1"/>
              <a:t>access_count</a:t>
            </a:r>
            <a:r>
              <a:rPr kumimoji="1" lang="en-US" altLang="zh-CN" dirty="0"/>
              <a:t> top</a:t>
            </a:r>
            <a:r>
              <a:rPr kumimoji="1" lang="zh-CN" altLang="en-US" dirty="0"/>
              <a:t> </a:t>
            </a:r>
            <a:r>
              <a:rPr kumimoji="1" lang="en-US" altLang="zh-CN" dirty="0"/>
              <a:t>5%</a:t>
            </a:r>
            <a:r>
              <a:rPr kumimoji="1" lang="zh-CN" altLang="en-US" dirty="0"/>
              <a:t>的最大值，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然后用线性插值对其进行填充。</a:t>
            </a:r>
            <a:endParaRPr kumimoji="1"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BBA3C2-9159-D544-B13E-DC4CCB6AC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212" y="211678"/>
            <a:ext cx="4561672" cy="32278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FB5A85C-C933-A34A-98A7-80D5F3515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556" y="3574508"/>
            <a:ext cx="4561672" cy="326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96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提取轮廓：</a:t>
            </a:r>
            <a:endParaRPr kumimoji="1"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进行数据平滑处理后，需要设置一个步长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W, </a:t>
            </a:r>
            <a:r>
              <a:rPr lang="zh-CN" altLang="en-US" dirty="0"/>
              <a:t>对于每个点</a:t>
            </a:r>
            <a:r>
              <a:rPr lang="en-US" altLang="zh-CN" dirty="0"/>
              <a:t>x(t)</a:t>
            </a:r>
            <a:r>
              <a:rPr lang="zh-CN" altLang="en-US" dirty="0"/>
              <a:t>，处理后的值</a:t>
            </a:r>
            <a:r>
              <a:rPr lang="en-US" altLang="zh-CN" dirty="0"/>
              <a:t>x(t)</a:t>
            </a:r>
            <a:r>
              <a:rPr lang="en-US" altLang="zh-CN" baseline="30000" dirty="0"/>
              <a:t>*</a:t>
            </a:r>
            <a:r>
              <a:rPr lang="zh-CN" altLang="en-US" baseline="30000" dirty="0"/>
              <a:t>   </a:t>
            </a:r>
            <a:r>
              <a:rPr lang="zh-CN" altLang="en-US" dirty="0"/>
              <a:t>为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[x(t-w-1),…,x(t)]</a:t>
            </a:r>
            <a:r>
              <a:rPr lang="zh-CN" altLang="en-US" dirty="0"/>
              <a:t>的平均值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baseline="30000" dirty="0"/>
              <a:t> 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BBA3C2-9159-D544-B13E-DC4CCB6AC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212" y="211678"/>
            <a:ext cx="4561672" cy="32278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FB5A85C-C933-A34A-98A7-80D5F3515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556" y="3574508"/>
            <a:ext cx="4561672" cy="326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25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0EDF07AB-DC28-A44A-9590-FB30E4A89BDA}"/>
              </a:ext>
            </a:extLst>
          </p:cNvPr>
          <p:cNvSpPr/>
          <p:nvPr/>
        </p:nvSpPr>
        <p:spPr>
          <a:xfrm>
            <a:off x="8523890" y="4120055"/>
            <a:ext cx="1576551" cy="20569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flowChartProcess">
            <a:avLst/>
          </a:prstGeo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kumimoji="1" lang="zh-CN" altLang="en-US" sz="7000" dirty="0">
                <a:solidFill>
                  <a:srgbClr val="FF0000"/>
                </a:solidFill>
              </a:rPr>
              <a:t>数据分割分组</a:t>
            </a:r>
            <a:r>
              <a:rPr kumimoji="1" lang="zh-CN" altLang="en-US" sz="7000" dirty="0"/>
              <a:t>：</a:t>
            </a:r>
            <a:endParaRPr kumimoji="1" lang="en-US" altLang="zh-CN" sz="7000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sz="5900" dirty="0"/>
              <a:t>目前有两种方案：</a:t>
            </a:r>
            <a:endParaRPr kumimoji="1" lang="en-US" altLang="zh-CN" sz="5900" dirty="0"/>
          </a:p>
          <a:p>
            <a:pPr marL="0" indent="0">
              <a:buNone/>
            </a:pPr>
            <a:r>
              <a:rPr kumimoji="1" lang="en-US" altLang="zh-CN" sz="5900" dirty="0"/>
              <a:t>1</a:t>
            </a:r>
            <a:r>
              <a:rPr kumimoji="1" lang="zh-CN" altLang="en-US" sz="5900" dirty="0"/>
              <a:t> </a:t>
            </a:r>
            <a:r>
              <a:rPr kumimoji="1" lang="en-US" altLang="zh-CN" sz="5900" dirty="0"/>
              <a:t>﻿DBSCAN </a:t>
            </a:r>
            <a:r>
              <a:rPr kumimoji="1" lang="zh-CN" altLang="en-US" sz="5900" dirty="0"/>
              <a:t>基于密度聚类，相较于</a:t>
            </a:r>
            <a:r>
              <a:rPr kumimoji="1" lang="en-US" altLang="zh-CN" sz="5900" dirty="0" err="1"/>
              <a:t>kmeans</a:t>
            </a:r>
            <a:endParaRPr kumimoji="1" lang="en-US" altLang="zh-CN" sz="5900" dirty="0"/>
          </a:p>
          <a:p>
            <a:pPr marL="0" indent="0">
              <a:buNone/>
            </a:pPr>
            <a:r>
              <a:rPr kumimoji="1" lang="zh-CN" altLang="en-US" sz="5900" dirty="0"/>
              <a:t>不需要给出</a:t>
            </a:r>
            <a:r>
              <a:rPr kumimoji="1" lang="en-US" altLang="zh-CN" sz="5900" dirty="0"/>
              <a:t>k</a:t>
            </a:r>
            <a:r>
              <a:rPr kumimoji="1" lang="zh-CN" altLang="en-US" sz="5900" dirty="0"/>
              <a:t>值</a:t>
            </a:r>
            <a:r>
              <a:rPr kumimoji="1" lang="en-US" altLang="zh-CN" sz="5900" dirty="0"/>
              <a:t>(</a:t>
            </a:r>
            <a:r>
              <a:rPr kumimoji="1" lang="zh-CN" altLang="en-US" sz="5900" dirty="0"/>
              <a:t>聚类数目</a:t>
            </a:r>
            <a:r>
              <a:rPr kumimoji="1" lang="en-US" altLang="zh-CN" sz="5900" dirty="0"/>
              <a:t>)</a:t>
            </a:r>
          </a:p>
          <a:p>
            <a:pPr marL="0" indent="0">
              <a:buNone/>
            </a:pPr>
            <a:endParaRPr kumimoji="1" lang="en-US" altLang="zh-CN" sz="5900" dirty="0"/>
          </a:p>
          <a:p>
            <a:pPr marL="0" indent="0">
              <a:buNone/>
            </a:pPr>
            <a:r>
              <a:rPr kumimoji="1" lang="en-US" altLang="zh-CN" sz="5900" dirty="0"/>
              <a:t>2</a:t>
            </a:r>
            <a:r>
              <a:rPr kumimoji="1" lang="zh-CN" altLang="en-US" sz="5900" dirty="0"/>
              <a:t> 滑窗算法 ，设置左右两个指针向前移动</a:t>
            </a:r>
            <a:endParaRPr kumimoji="1" lang="en-US" altLang="zh-CN" sz="5900" dirty="0"/>
          </a:p>
          <a:p>
            <a:pPr marL="0" indent="0">
              <a:buNone/>
            </a:pPr>
            <a:r>
              <a:rPr kumimoji="1" lang="zh-CN" altLang="en-US" sz="5900" dirty="0"/>
              <a:t>设置低点阈值，首先固定左指针，右指针</a:t>
            </a:r>
            <a:endParaRPr kumimoji="1" lang="en-US" altLang="zh-CN" sz="5900" dirty="0"/>
          </a:p>
          <a:p>
            <a:pPr marL="0" indent="0">
              <a:buNone/>
            </a:pPr>
            <a:r>
              <a:rPr kumimoji="1" lang="zh-CN" altLang="en-US" sz="5900" dirty="0"/>
              <a:t>移动，当右指针碰到低点阈值时，将左右</a:t>
            </a:r>
            <a:endParaRPr kumimoji="1" lang="en-US" altLang="zh-CN" sz="5900" dirty="0"/>
          </a:p>
          <a:p>
            <a:pPr marL="0" indent="0">
              <a:buNone/>
            </a:pPr>
            <a:r>
              <a:rPr kumimoji="1" lang="zh-CN" altLang="en-US" sz="5900" dirty="0"/>
              <a:t>指针包含的区间作为一个分组</a:t>
            </a:r>
            <a:endParaRPr kumimoji="1" lang="en-US" altLang="zh-CN" sz="5900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lang="en-US" altLang="zh-CN" baseline="30000" dirty="0"/>
              <a:t> 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BBA3C2-9159-D544-B13E-DC4CCB6AC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9556" y="211679"/>
            <a:ext cx="4353328" cy="308046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FB5A85C-C933-A34A-98A7-80D5F3515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7900" y="3574509"/>
            <a:ext cx="4353328" cy="311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236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0EDF07AB-DC28-A44A-9590-FB30E4A89BDA}"/>
              </a:ext>
            </a:extLst>
          </p:cNvPr>
          <p:cNvSpPr/>
          <p:nvPr/>
        </p:nvSpPr>
        <p:spPr>
          <a:xfrm>
            <a:off x="8523890" y="4120055"/>
            <a:ext cx="1576551" cy="20569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flowChartProcess">
            <a:avLst/>
          </a:prstGeo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数据分组处理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采用滑窗算法，得到所有分组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对每个分组统计线程出现频数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{t</a:t>
            </a:r>
            <a:r>
              <a:rPr kumimoji="1" lang="en-US" altLang="zh-CN" baseline="-25000" dirty="0"/>
              <a:t>0</a:t>
            </a:r>
            <a:r>
              <a:rPr kumimoji="1" lang="en-US" altLang="zh-CN" dirty="0"/>
              <a:t>:16,t</a:t>
            </a:r>
            <a:r>
              <a:rPr kumimoji="1" lang="en-US" altLang="zh-CN" baseline="-25000" dirty="0"/>
              <a:t>1</a:t>
            </a:r>
            <a:r>
              <a:rPr kumimoji="1" lang="en-US" altLang="zh-CN" dirty="0"/>
              <a:t>: 15,…} </a:t>
            </a:r>
            <a:r>
              <a:rPr kumimoji="1" lang="zh-CN" altLang="en-US" dirty="0"/>
              <a:t>，两个线程频数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之和，表示在这一分组这两个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线程的并发程度。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Update </a:t>
            </a:r>
          </a:p>
          <a:p>
            <a:pPr marL="0" indent="0">
              <a:buNone/>
            </a:pPr>
            <a:r>
              <a:rPr kumimoji="1" lang="en-US" altLang="zh-CN" dirty="0" err="1"/>
              <a:t>time_matrix</a:t>
            </a:r>
            <a:r>
              <a:rPr kumimoji="1" lang="en-US" altLang="zh-CN" dirty="0"/>
              <a:t>[t</a:t>
            </a:r>
            <a:r>
              <a:rPr kumimoji="1" lang="en-US" altLang="zh-CN" baseline="-25000" dirty="0"/>
              <a:t>0</a:t>
            </a:r>
            <a:r>
              <a:rPr kumimoji="1" lang="en-US" altLang="zh-CN" dirty="0"/>
              <a:t>][t</a:t>
            </a:r>
            <a:r>
              <a:rPr kumimoji="1" lang="en-US" altLang="zh-CN" baseline="-25000" dirty="0"/>
              <a:t>1</a:t>
            </a:r>
            <a:r>
              <a:rPr kumimoji="1" lang="en-US" altLang="zh-CN" dirty="0"/>
              <a:t>] += (16+15)</a:t>
            </a:r>
          </a:p>
          <a:p>
            <a:pPr marL="0" indent="0">
              <a:buNone/>
            </a:pPr>
            <a:r>
              <a:rPr lang="en-US" altLang="zh-CN" baseline="30000" dirty="0"/>
              <a:t> </a:t>
            </a:r>
            <a:r>
              <a:rPr kumimoji="1" lang="en-US" altLang="zh-CN" dirty="0" err="1"/>
              <a:t>time_matrix</a:t>
            </a:r>
            <a:r>
              <a:rPr kumimoji="1" lang="en-US" altLang="zh-CN" dirty="0"/>
              <a:t>[t</a:t>
            </a:r>
            <a:r>
              <a:rPr kumimoji="1" lang="en-US" altLang="zh-CN" baseline="-25000" dirty="0"/>
              <a:t>1</a:t>
            </a:r>
            <a:r>
              <a:rPr kumimoji="1" lang="en-US" altLang="zh-CN" dirty="0"/>
              <a:t>][t</a:t>
            </a:r>
            <a:r>
              <a:rPr kumimoji="1" lang="en-US" altLang="zh-CN" baseline="-25000" dirty="0"/>
              <a:t>0</a:t>
            </a:r>
            <a:r>
              <a:rPr kumimoji="1" lang="en-US" altLang="zh-CN" dirty="0"/>
              <a:t>] += (16+15)</a:t>
            </a:r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BBA3C2-9159-D544-B13E-DC4CCB6AC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9556" y="211679"/>
            <a:ext cx="4353328" cy="308046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FB5A85C-C933-A34A-98A7-80D5F3515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7900" y="3574509"/>
            <a:ext cx="4353328" cy="311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65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  <a:prstGeom prst="flowChartProcess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生成时域矩阵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F20A16D-D1D5-C14A-BF72-72693DBC5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78" y="2308225"/>
            <a:ext cx="4020207" cy="402020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FF6FC7-8FA8-394F-A1CF-E02260E88D9F}"/>
              </a:ext>
            </a:extLst>
          </p:cNvPr>
          <p:cNvSpPr txBox="1"/>
          <p:nvPr/>
        </p:nvSpPr>
        <p:spPr>
          <a:xfrm>
            <a:off x="1587063" y="6308209"/>
            <a:ext cx="2682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/>
              <a:t>lu.B.x-18833-time_matrix</a:t>
            </a:r>
            <a:endParaRPr kumimoji="1"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8382F4F-E077-3B42-A4D8-D760290C7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7389" y="2308224"/>
            <a:ext cx="4020207" cy="4020207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288C1E0-DF3D-AB4E-A841-AF8A937670AE}"/>
              </a:ext>
            </a:extLst>
          </p:cNvPr>
          <p:cNvSpPr txBox="1"/>
          <p:nvPr/>
        </p:nvSpPr>
        <p:spPr>
          <a:xfrm>
            <a:off x="7168055" y="6328431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/>
              <a:t>sp.B.x-4965-time_matrix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1582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AA267-A37A-5049-9D36-E1ED1CF5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5C15E7-0E24-EE49-BBA7-737E080AA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内存拥塞验证实验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﻿使用</a:t>
            </a:r>
            <a:r>
              <a:rPr kumimoji="1" lang="en-US" altLang="zh-CN" dirty="0"/>
              <a:t>Intel </a:t>
            </a:r>
            <a:r>
              <a:rPr lang="en" altLang="zh-CN" dirty="0"/>
              <a:t>memory latency checker </a:t>
            </a:r>
            <a:r>
              <a:rPr lang="zh-CN" altLang="en" dirty="0"/>
              <a:t>测试</a:t>
            </a:r>
            <a:r>
              <a:rPr lang="zh-CN" altLang="en-US" dirty="0"/>
              <a:t>内存带宽延迟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针对</a:t>
            </a:r>
            <a:r>
              <a:rPr lang="en-US" altLang="zh-CN" dirty="0" err="1"/>
              <a:t>numa</a:t>
            </a:r>
            <a:r>
              <a:rPr lang="zh-CN" altLang="en-US" dirty="0"/>
              <a:t>架构的每个节点进行测试：</a:t>
            </a:r>
            <a:endParaRPr lang="en-US" altLang="zh-CN" dirty="0"/>
          </a:p>
          <a:p>
            <a:pPr marL="0" indent="0">
              <a:buNone/>
            </a:pPr>
            <a:r>
              <a:rPr lang="zh-CN" altLang="en" dirty="0"/>
              <a:t>机器</a:t>
            </a:r>
            <a:r>
              <a:rPr lang="zh-CN" altLang="en-US" dirty="0"/>
              <a:t>配置：</a:t>
            </a:r>
            <a:r>
              <a:rPr lang="en-US" altLang="zh-CN" dirty="0"/>
              <a:t>2numa</a:t>
            </a:r>
            <a:r>
              <a:rPr lang="zh-CN" altLang="en-US" dirty="0"/>
              <a:t>节点，每个节点</a:t>
            </a:r>
            <a:r>
              <a:rPr lang="en-US" altLang="zh-CN" dirty="0"/>
              <a:t>16</a:t>
            </a:r>
            <a:r>
              <a:rPr lang="zh-CN" altLang="en-US" dirty="0"/>
              <a:t>核（超线程下可开</a:t>
            </a:r>
            <a:r>
              <a:rPr lang="en-US" altLang="zh-CN" dirty="0"/>
              <a:t>32</a:t>
            </a:r>
            <a:r>
              <a:rPr lang="zh-CN" altLang="en-US" dirty="0"/>
              <a:t>线程），内存大小</a:t>
            </a:r>
            <a:r>
              <a:rPr lang="en-US" altLang="zh-CN" dirty="0"/>
              <a:t>16g</a:t>
            </a:r>
          </a:p>
          <a:p>
            <a:pPr marL="0" indent="0">
              <a:buNone/>
            </a:pPr>
            <a:r>
              <a:rPr lang="zh-CN" altLang="en-US" dirty="0"/>
              <a:t>测试方案：对单个节点测试，选定节点内的一个核测试延迟，其他核进行内存读写操作，每隔一个时间段增加内存读写的数据流量，同时进行延迟测试</a:t>
            </a:r>
            <a:endParaRPr lang="en-US" altLang="zh-CN" dirty="0"/>
          </a:p>
          <a:p>
            <a:pPr marL="0" indent="0">
              <a:buNone/>
            </a:pPr>
            <a:endParaRPr lang="en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723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AA267-A37A-5049-9D36-E1ED1CF5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5C15E7-0E24-EE49-BBA7-737E080AA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内存拥塞验证实验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E7C5F1-FBD3-0B4A-BD06-FEB4F7382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234" y="2470166"/>
            <a:ext cx="4318000" cy="306225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049E7C9-FBE1-934B-81F2-DF0C37E01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856" y="2470165"/>
            <a:ext cx="4318000" cy="306225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B55B83F-3E2C-DA44-912F-335C606508A1}"/>
              </a:ext>
            </a:extLst>
          </p:cNvPr>
          <p:cNvSpPr txBox="1"/>
          <p:nvPr/>
        </p:nvSpPr>
        <p:spPr>
          <a:xfrm>
            <a:off x="998482" y="5667358"/>
            <a:ext cx="4360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 err="1"/>
              <a:t>mlc</a:t>
            </a:r>
            <a:r>
              <a:rPr kumimoji="1" lang="en" altLang="zh-CN" dirty="0"/>
              <a:t> --</a:t>
            </a:r>
            <a:r>
              <a:rPr kumimoji="1" lang="en" altLang="zh-CN" dirty="0" err="1"/>
              <a:t>loaded_latency</a:t>
            </a:r>
            <a:r>
              <a:rPr kumimoji="1" lang="en" altLang="zh-CN" dirty="0"/>
              <a:t> -c0 -k1-7,17-23 -j0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FDECB81-0AF5-3C4F-83A6-F89E1FDD7891}"/>
              </a:ext>
            </a:extLst>
          </p:cNvPr>
          <p:cNvSpPr txBox="1"/>
          <p:nvPr/>
        </p:nvSpPr>
        <p:spPr>
          <a:xfrm>
            <a:off x="6031186" y="5667358"/>
            <a:ext cx="4482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 err="1"/>
              <a:t>mlc</a:t>
            </a:r>
            <a:r>
              <a:rPr kumimoji="1" lang="en" altLang="zh-CN" dirty="0"/>
              <a:t> --</a:t>
            </a:r>
            <a:r>
              <a:rPr kumimoji="1" lang="en" altLang="zh-CN" dirty="0" err="1"/>
              <a:t>loaded_latency</a:t>
            </a:r>
            <a:r>
              <a:rPr kumimoji="1" lang="en" altLang="zh-CN" dirty="0"/>
              <a:t> -c8 -k9-15,25-31 -j1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9474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AA267-A37A-5049-9D36-E1ED1CF5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5C15E7-0E24-EE49-BBA7-737E080AA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内存拥塞验证实验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sz="20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F5D4B37-F771-3049-963A-44E33C5FB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5088" y="2136758"/>
            <a:ext cx="4978400" cy="35306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1D63C1E-87DE-4C4D-866E-9B2B258DA6EF}"/>
              </a:ext>
            </a:extLst>
          </p:cNvPr>
          <p:cNvSpPr txBox="1"/>
          <p:nvPr/>
        </p:nvSpPr>
        <p:spPr>
          <a:xfrm>
            <a:off x="5256672" y="5737494"/>
            <a:ext cx="2305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" altLang="zh-CN" dirty="0" err="1"/>
              <a:t>mlc</a:t>
            </a:r>
            <a:r>
              <a:rPr kumimoji="1" lang="en" altLang="zh-CN" dirty="0"/>
              <a:t> --</a:t>
            </a:r>
            <a:r>
              <a:rPr kumimoji="1" lang="en" altLang="zh-CN" dirty="0" err="1"/>
              <a:t>loaded_latency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1101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F749CF-5B22-7144-A8EE-0A297BE74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4534F1-3814-AE4A-86B0-6CD66AFC5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线程通信：两个线程依次访问同一</a:t>
            </a:r>
            <a:r>
              <a:rPr kumimoji="1" lang="en-US" altLang="zh-CN" dirty="0"/>
              <a:t>cache line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Hardware Performance Monitoring Unit (PMU)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硬件计数器，每个</a:t>
            </a:r>
            <a:r>
              <a:rPr kumimoji="1" lang="en-US" altLang="zh-CN" dirty="0"/>
              <a:t>CPU</a:t>
            </a:r>
            <a:r>
              <a:rPr kumimoji="1" lang="zh-CN" altLang="en-US" dirty="0"/>
              <a:t>核有一个</a:t>
            </a:r>
            <a:r>
              <a:rPr kumimoji="1" lang="en-US" altLang="zh-CN" dirty="0"/>
              <a:t>PMU,</a:t>
            </a:r>
            <a:r>
              <a:rPr kumimoji="1" lang="zh-CN" altLang="en-US" dirty="0"/>
              <a:t>可以对其的访存行为计数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Precise Event-Based Sampling (PEBS) :</a:t>
            </a:r>
            <a:r>
              <a:rPr kumimoji="1" lang="zh-CN" altLang="en-US" dirty="0"/>
              <a:t>基于事件的精确采样。对访存事件进行采样，设置</a:t>
            </a:r>
            <a:r>
              <a:rPr kumimoji="1" lang="en-US" altLang="zh-CN" dirty="0" err="1"/>
              <a:t>sample_rate</a:t>
            </a:r>
            <a:r>
              <a:rPr kumimoji="1" lang="en-US" altLang="zh-CN" dirty="0"/>
              <a:t>=2k,</a:t>
            </a:r>
            <a:r>
              <a:rPr kumimoji="1" lang="zh-CN" altLang="en-US" dirty="0"/>
              <a:t>当</a:t>
            </a:r>
            <a:r>
              <a:rPr kumimoji="1" lang="en-US" altLang="zh-CN" dirty="0"/>
              <a:t>PMU</a:t>
            </a:r>
            <a:r>
              <a:rPr kumimoji="1" lang="zh-CN" altLang="en-US" dirty="0"/>
              <a:t>记录的访存指令数达到</a:t>
            </a:r>
            <a:r>
              <a:rPr kumimoji="1" lang="en-US" altLang="zh-CN" dirty="0"/>
              <a:t>2k</a:t>
            </a:r>
            <a:r>
              <a:rPr kumimoji="1" lang="zh-CN" altLang="en-US" dirty="0"/>
              <a:t>时，事件溢出</a:t>
            </a:r>
            <a:r>
              <a:rPr kumimoji="1" lang="en-US" altLang="zh-CN" dirty="0"/>
              <a:t>PMU </a:t>
            </a:r>
            <a:r>
              <a:rPr kumimoji="1" lang="zh-CN" altLang="en-US" dirty="0"/>
              <a:t>中断，提取触发溢出那个指令访问的地址及线程</a:t>
            </a:r>
            <a:r>
              <a:rPr kumimoji="1" lang="en-US" altLang="zh-CN" dirty="0"/>
              <a:t>id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A6D87DB-46B0-DB4A-BE19-2FA81813A758}"/>
              </a:ext>
            </a:extLst>
          </p:cNvPr>
          <p:cNvSpPr txBox="1"/>
          <p:nvPr/>
        </p:nvSpPr>
        <p:spPr>
          <a:xfrm>
            <a:off x="838200" y="6250581"/>
            <a:ext cx="10730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/>
              <a:t>[1] Muhammad Aditya </a:t>
            </a:r>
            <a:r>
              <a:rPr lang="en" altLang="zh-CN" sz="1400" dirty="0" err="1"/>
              <a:t>Sasongko</a:t>
            </a:r>
            <a:r>
              <a:rPr lang="en" altLang="zh-CN" sz="1400" dirty="0"/>
              <a:t>, Milind </a:t>
            </a:r>
            <a:r>
              <a:rPr lang="en" altLang="zh-CN" sz="1400" dirty="0" err="1"/>
              <a:t>Chabbi</a:t>
            </a:r>
            <a:r>
              <a:rPr lang="en" altLang="zh-CN" sz="1400" dirty="0"/>
              <a:t>, </a:t>
            </a:r>
            <a:r>
              <a:rPr lang="en" altLang="zh-CN" sz="1400" dirty="0" err="1"/>
              <a:t>Palwisha</a:t>
            </a:r>
            <a:r>
              <a:rPr lang="en" altLang="zh-CN" sz="1400" dirty="0"/>
              <a:t> Akhtar, and </a:t>
            </a:r>
            <a:r>
              <a:rPr lang="en" altLang="zh-CN" sz="1400" dirty="0" err="1"/>
              <a:t>Didem</a:t>
            </a:r>
            <a:r>
              <a:rPr lang="en" altLang="zh-CN" sz="1400" dirty="0"/>
              <a:t> </a:t>
            </a:r>
            <a:r>
              <a:rPr lang="en" altLang="zh-CN" sz="1400" dirty="0" err="1"/>
              <a:t>Unat</a:t>
            </a:r>
            <a:r>
              <a:rPr lang="en" altLang="zh-CN" sz="1400" dirty="0"/>
              <a:t>. 2019. </a:t>
            </a:r>
            <a:r>
              <a:rPr lang="en" altLang="zh-CN" sz="1400" dirty="0" err="1"/>
              <a:t>ComDetective</a:t>
            </a:r>
            <a:r>
              <a:rPr lang="en" altLang="zh-CN" sz="1400" dirty="0"/>
              <a:t>: A Lightweight Communication Detection Tool for Threads . In Proceedings of ACM Supercomputing (SC’19). ACM, New York, NY, USA, 12 pages. </a:t>
            </a:r>
          </a:p>
        </p:txBody>
      </p:sp>
    </p:spTree>
    <p:extLst>
      <p:ext uri="{BB962C8B-B14F-4D97-AF65-F5344CB8AC3E}">
        <p14:creationId xmlns:p14="http://schemas.microsoft.com/office/powerpoint/2010/main" val="27442150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AA267-A37A-5049-9D36-E1ED1CF5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5C15E7-0E24-EE49-BBA7-737E080AA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内存拥塞验证实验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sz="2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6355B53-4A91-294E-9766-D568AF5CFA3A}"/>
              </a:ext>
            </a:extLst>
          </p:cNvPr>
          <p:cNvSpPr txBox="1"/>
          <p:nvPr/>
        </p:nvSpPr>
        <p:spPr>
          <a:xfrm>
            <a:off x="838200" y="2764220"/>
            <a:ext cx="110269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/>
              <a:t>结论：随着节点内存带宽增加（访存的数据流量），其他的内存访问延迟增加。</a:t>
            </a:r>
            <a:endParaRPr kumimoji="1" lang="en-US" altLang="zh-CN" sz="2400" dirty="0"/>
          </a:p>
          <a:p>
            <a:r>
              <a:rPr kumimoji="1" lang="zh-CN" altLang="en-US" sz="2400" dirty="0"/>
              <a:t>特别地，当节点内存带宽超过其临界值，延迟会急剧升高。</a:t>
            </a:r>
            <a:endParaRPr kumimoji="1" lang="en-US" altLang="zh-CN" sz="2400" dirty="0"/>
          </a:p>
          <a:p>
            <a:endParaRPr kumimoji="1" lang="en-US" altLang="zh-CN" sz="2400" dirty="0"/>
          </a:p>
          <a:p>
            <a:r>
              <a:rPr lang="zh-CN" altLang="zh-CN" sz="2400" dirty="0">
                <a:latin typeface="Devanagari MT" panose="02000500020000000000" pitchFamily="2" charset="0"/>
                <a:ea typeface="SimSun" panose="02010600030101010101" pitchFamily="2" charset="-122"/>
                <a:cs typeface="Devanagari MT" panose="02000500020000000000" pitchFamily="2" charset="0"/>
              </a:rPr>
              <a:t>这种现象是由于节点间内存带宽不均衡导致的，称之为内存拥塞问题。 </a:t>
            </a:r>
            <a:endParaRPr kumimoji="1" lang="en-US" altLang="zh-CN" sz="2400" dirty="0">
              <a:latin typeface="Devanagari MT" panose="02000500020000000000" pitchFamily="2" charset="0"/>
              <a:ea typeface="SimSun" panose="02010600030101010101" pitchFamily="2" charset="-122"/>
              <a:cs typeface="Devanagari MT" panose="02000500020000000000" pitchFamily="2" charset="0"/>
            </a:endParaRPr>
          </a:p>
          <a:p>
            <a:endParaRPr kumimoji="1" lang="en-US" altLang="zh-CN" sz="2400" dirty="0">
              <a:latin typeface="Devanagari MT" panose="02000500020000000000" pitchFamily="2" charset="0"/>
              <a:cs typeface="Devanagari MT" panose="02000500020000000000" pitchFamily="2" charset="0"/>
            </a:endParaRPr>
          </a:p>
          <a:p>
            <a:endParaRPr kumimoji="1" lang="en-US" altLang="zh-CN" sz="2400" dirty="0"/>
          </a:p>
          <a:p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26980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AEE2AE-004A-584F-995B-D3F80E102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下一步计划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A775C6-2186-B447-BCD0-44B931FB0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1</a:t>
            </a:r>
            <a:r>
              <a:rPr kumimoji="1" lang="zh-CN" altLang="en-US" dirty="0"/>
              <a:t> 结合通信量矩阵，测试效果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2</a:t>
            </a:r>
            <a:r>
              <a:rPr kumimoji="1" lang="zh-CN" altLang="en-US" dirty="0"/>
              <a:t> 采用</a:t>
            </a:r>
            <a:r>
              <a:rPr kumimoji="1" lang="en-US" altLang="zh-CN" dirty="0"/>
              <a:t>DBSCAN</a:t>
            </a:r>
            <a:r>
              <a:rPr kumimoji="1" lang="zh-CN" altLang="en-US" dirty="0"/>
              <a:t>聚类，试试分组效果</a:t>
            </a:r>
          </a:p>
        </p:txBody>
      </p:sp>
    </p:spTree>
    <p:extLst>
      <p:ext uri="{BB962C8B-B14F-4D97-AF65-F5344CB8AC3E}">
        <p14:creationId xmlns:p14="http://schemas.microsoft.com/office/powerpoint/2010/main" val="239424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DE5706-FFD9-E744-9FFA-D490F40D4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Hardware debug registers:</a:t>
            </a:r>
            <a:r>
              <a:rPr kumimoji="1" lang="zh-CN" altLang="en-US" dirty="0"/>
              <a:t>调试寄存器，可以对其设置</a:t>
            </a:r>
            <a:r>
              <a:rPr kumimoji="1" lang="en-US" altLang="zh-CN" dirty="0"/>
              <a:t>breakpoint</a:t>
            </a:r>
            <a:r>
              <a:rPr kumimoji="1" lang="zh-CN" altLang="en-US" dirty="0"/>
              <a:t>或者一个指定的地址，当程序运行时到达这个地址</a:t>
            </a:r>
            <a:r>
              <a:rPr kumimoji="1" lang="en-US" altLang="zh-CN" dirty="0"/>
              <a:t>debug registers</a:t>
            </a:r>
            <a:r>
              <a:rPr kumimoji="1" lang="zh-CN" altLang="en-US" dirty="0"/>
              <a:t>触发中断。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err="1"/>
              <a:t>Linux_perf_events</a:t>
            </a:r>
            <a:r>
              <a:rPr kumimoji="1" lang="en-US" altLang="zh-CN" dirty="0"/>
              <a:t>: Linux</a:t>
            </a:r>
            <a:r>
              <a:rPr kumimoji="1" lang="zh-CN" altLang="en-US" dirty="0"/>
              <a:t>提供了标准接口，可以对</a:t>
            </a:r>
            <a:r>
              <a:rPr kumimoji="1" lang="en-US" altLang="zh-CN" dirty="0"/>
              <a:t>PMU</a:t>
            </a:r>
            <a:r>
              <a:rPr kumimoji="1" lang="zh-CN" altLang="en-US" dirty="0"/>
              <a:t>及</a:t>
            </a:r>
            <a:r>
              <a:rPr kumimoji="1" lang="en-US" altLang="zh-CN" dirty="0"/>
              <a:t>debug registers</a:t>
            </a:r>
            <a:r>
              <a:rPr kumimoji="1" lang="zh-CN" altLang="en-US" dirty="0"/>
              <a:t>进行编程。</a:t>
            </a:r>
            <a:r>
              <a:rPr kumimoji="1" lang="en-US" altLang="zh-CN" dirty="0" err="1"/>
              <a:t>perf_event_open</a:t>
            </a:r>
            <a:r>
              <a:rPr kumimoji="1" lang="en-US" altLang="zh-CN" dirty="0"/>
              <a:t> </a:t>
            </a:r>
            <a:r>
              <a:rPr kumimoji="1" lang="zh-CN" altLang="en-US" dirty="0"/>
              <a:t>可以调</a:t>
            </a:r>
            <a:r>
              <a:rPr kumimoji="1" lang="en-US" altLang="zh-CN" dirty="0"/>
              <a:t>PMU</a:t>
            </a:r>
            <a:r>
              <a:rPr kumimoji="1" lang="zh-CN" altLang="en-US" dirty="0"/>
              <a:t>进行计数。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BB309F2A-BE45-3F4E-96ED-88AA13931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背景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7791402-D8A7-444E-8E91-972116DBBBE5}"/>
              </a:ext>
            </a:extLst>
          </p:cNvPr>
          <p:cNvSpPr txBox="1"/>
          <p:nvPr/>
        </p:nvSpPr>
        <p:spPr>
          <a:xfrm>
            <a:off x="838200" y="6250581"/>
            <a:ext cx="10730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/>
              <a:t>[1] Muhammad Aditya </a:t>
            </a:r>
            <a:r>
              <a:rPr lang="en" altLang="zh-CN" sz="1400" dirty="0" err="1"/>
              <a:t>Sasongko</a:t>
            </a:r>
            <a:r>
              <a:rPr lang="en" altLang="zh-CN" sz="1400" dirty="0"/>
              <a:t>, Milind </a:t>
            </a:r>
            <a:r>
              <a:rPr lang="en" altLang="zh-CN" sz="1400" dirty="0" err="1"/>
              <a:t>Chabbi</a:t>
            </a:r>
            <a:r>
              <a:rPr lang="en" altLang="zh-CN" sz="1400" dirty="0"/>
              <a:t>, </a:t>
            </a:r>
            <a:r>
              <a:rPr lang="en" altLang="zh-CN" sz="1400" dirty="0" err="1"/>
              <a:t>Palwisha</a:t>
            </a:r>
            <a:r>
              <a:rPr lang="en" altLang="zh-CN" sz="1400" dirty="0"/>
              <a:t> Akhtar, and </a:t>
            </a:r>
            <a:r>
              <a:rPr lang="en" altLang="zh-CN" sz="1400" dirty="0" err="1"/>
              <a:t>Didem</a:t>
            </a:r>
            <a:r>
              <a:rPr lang="en" altLang="zh-CN" sz="1400" dirty="0"/>
              <a:t> </a:t>
            </a:r>
            <a:r>
              <a:rPr lang="en" altLang="zh-CN" sz="1400" dirty="0" err="1"/>
              <a:t>Unat</a:t>
            </a:r>
            <a:r>
              <a:rPr lang="en" altLang="zh-CN" sz="1400" dirty="0"/>
              <a:t>. 2019. </a:t>
            </a:r>
            <a:r>
              <a:rPr lang="en" altLang="zh-CN" sz="1400" dirty="0" err="1"/>
              <a:t>ComDetective</a:t>
            </a:r>
            <a:r>
              <a:rPr lang="en" altLang="zh-CN" sz="1400" dirty="0"/>
              <a:t>: A Lightweight Communication Detection Tool for Threads . In Proceedings of ACM Supercomputing (SC’19). ACM, New York, NY, USA, 12 pages. </a:t>
            </a:r>
          </a:p>
        </p:txBody>
      </p:sp>
    </p:spTree>
    <p:extLst>
      <p:ext uri="{BB962C8B-B14F-4D97-AF65-F5344CB8AC3E}">
        <p14:creationId xmlns:p14="http://schemas.microsoft.com/office/powerpoint/2010/main" val="287708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4760F8B1-D142-754D-B013-C452249089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8145" y="1259260"/>
            <a:ext cx="8935709" cy="4789747"/>
          </a:xfrm>
          <a:prstGeom prst="rect">
            <a:avLst/>
          </a:prstGeom>
        </p:spPr>
      </p:pic>
      <p:sp>
        <p:nvSpPr>
          <p:cNvPr id="4098" name="标题 1">
            <a:extLst>
              <a:ext uri="{FF2B5EF4-FFF2-40B4-BE49-F238E27FC236}">
                <a16:creationId xmlns:a16="http://schemas.microsoft.com/office/drawing/2014/main" id="{3C16E31A-6A00-A440-BF9D-6EFA847C8C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背景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BC1C064-16B6-AF40-B867-8B9340EC12F6}"/>
              </a:ext>
            </a:extLst>
          </p:cNvPr>
          <p:cNvSpPr txBox="1"/>
          <p:nvPr/>
        </p:nvSpPr>
        <p:spPr>
          <a:xfrm>
            <a:off x="838200" y="6250581"/>
            <a:ext cx="10730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/>
              <a:t>[1] Muhammad Aditya </a:t>
            </a:r>
            <a:r>
              <a:rPr lang="en" altLang="zh-CN" sz="1400" dirty="0" err="1"/>
              <a:t>Sasongko</a:t>
            </a:r>
            <a:r>
              <a:rPr lang="en" altLang="zh-CN" sz="1400" dirty="0"/>
              <a:t>, Milind </a:t>
            </a:r>
            <a:r>
              <a:rPr lang="en" altLang="zh-CN" sz="1400" dirty="0" err="1"/>
              <a:t>Chabbi</a:t>
            </a:r>
            <a:r>
              <a:rPr lang="en" altLang="zh-CN" sz="1400" dirty="0"/>
              <a:t>, </a:t>
            </a:r>
            <a:r>
              <a:rPr lang="en" altLang="zh-CN" sz="1400" dirty="0" err="1"/>
              <a:t>Palwisha</a:t>
            </a:r>
            <a:r>
              <a:rPr lang="en" altLang="zh-CN" sz="1400" dirty="0"/>
              <a:t> Akhtar, and </a:t>
            </a:r>
            <a:r>
              <a:rPr lang="en" altLang="zh-CN" sz="1400" dirty="0" err="1"/>
              <a:t>Didem</a:t>
            </a:r>
            <a:r>
              <a:rPr lang="en" altLang="zh-CN" sz="1400" dirty="0"/>
              <a:t> </a:t>
            </a:r>
            <a:r>
              <a:rPr lang="en" altLang="zh-CN" sz="1400" dirty="0" err="1"/>
              <a:t>Unat</a:t>
            </a:r>
            <a:r>
              <a:rPr lang="en" altLang="zh-CN" sz="1400" dirty="0"/>
              <a:t>. 2019. </a:t>
            </a:r>
            <a:r>
              <a:rPr lang="en" altLang="zh-CN" sz="1400" dirty="0" err="1"/>
              <a:t>ComDetective</a:t>
            </a:r>
            <a:r>
              <a:rPr lang="en" altLang="zh-CN" sz="1400" dirty="0"/>
              <a:t>: A Lightweight Communication Detection Tool for Threads . In Proceedings of ACM Supercomputing (SC’19). ACM, New York, NY, USA, 12 pages. </a:t>
            </a:r>
          </a:p>
        </p:txBody>
      </p:sp>
    </p:spTree>
    <p:extLst>
      <p:ext uri="{BB962C8B-B14F-4D97-AF65-F5344CB8AC3E}">
        <p14:creationId xmlns:p14="http://schemas.microsoft.com/office/powerpoint/2010/main" val="4133826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内容占位符 2">
            <a:extLst>
              <a:ext uri="{FF2B5EF4-FFF2-40B4-BE49-F238E27FC236}">
                <a16:creationId xmlns:a16="http://schemas.microsoft.com/office/drawing/2014/main" id="{0145F5A8-4934-8848-8532-5E99672355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zh-CN" altLang="en-US" dirty="0"/>
          </a:p>
        </p:txBody>
      </p:sp>
      <p:sp>
        <p:nvSpPr>
          <p:cNvPr id="5122" name="标题 1">
            <a:extLst>
              <a:ext uri="{FF2B5EF4-FFF2-40B4-BE49-F238E27FC236}">
                <a16:creationId xmlns:a16="http://schemas.microsoft.com/office/drawing/2014/main" id="{399F906E-3A7F-7F48-8F9F-16742B694F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背景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352F403-52E5-2640-919F-175EC1F43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51635"/>
            <a:ext cx="5857301" cy="343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1014DBA-78DA-B24A-9A09-548584256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94161"/>
            <a:ext cx="5389055" cy="435133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842D9A0-DA55-4848-B224-55BF17D03A33}"/>
              </a:ext>
            </a:extLst>
          </p:cNvPr>
          <p:cNvSpPr txBox="1"/>
          <p:nvPr/>
        </p:nvSpPr>
        <p:spPr>
          <a:xfrm>
            <a:off x="838200" y="6250581"/>
            <a:ext cx="10730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/>
              <a:t>[1] Muhammad Aditya </a:t>
            </a:r>
            <a:r>
              <a:rPr lang="en" altLang="zh-CN" sz="1400" dirty="0" err="1"/>
              <a:t>Sasongko</a:t>
            </a:r>
            <a:r>
              <a:rPr lang="en" altLang="zh-CN" sz="1400" dirty="0"/>
              <a:t>, Milind </a:t>
            </a:r>
            <a:r>
              <a:rPr lang="en" altLang="zh-CN" sz="1400" dirty="0" err="1"/>
              <a:t>Chabbi</a:t>
            </a:r>
            <a:r>
              <a:rPr lang="en" altLang="zh-CN" sz="1400" dirty="0"/>
              <a:t>, </a:t>
            </a:r>
            <a:r>
              <a:rPr lang="en" altLang="zh-CN" sz="1400" dirty="0" err="1"/>
              <a:t>Palwisha</a:t>
            </a:r>
            <a:r>
              <a:rPr lang="en" altLang="zh-CN" sz="1400" dirty="0"/>
              <a:t> Akhtar, and </a:t>
            </a:r>
            <a:r>
              <a:rPr lang="en" altLang="zh-CN" sz="1400" dirty="0" err="1"/>
              <a:t>Didem</a:t>
            </a:r>
            <a:r>
              <a:rPr lang="en" altLang="zh-CN" sz="1400" dirty="0"/>
              <a:t> </a:t>
            </a:r>
            <a:r>
              <a:rPr lang="en" altLang="zh-CN" sz="1400" dirty="0" err="1"/>
              <a:t>Unat</a:t>
            </a:r>
            <a:r>
              <a:rPr lang="en" altLang="zh-CN" sz="1400" dirty="0"/>
              <a:t>. 2019. </a:t>
            </a:r>
            <a:r>
              <a:rPr lang="en" altLang="zh-CN" sz="1400" dirty="0" err="1"/>
              <a:t>ComDetective</a:t>
            </a:r>
            <a:r>
              <a:rPr lang="en" altLang="zh-CN" sz="1400" dirty="0"/>
              <a:t>: A Lightweight Communication Detection Tool for Threads . In Proceedings of ACM Supercomputing (SC’19). ACM, New York, NY, USA, 12 pages. </a:t>
            </a:r>
          </a:p>
        </p:txBody>
      </p:sp>
    </p:spTree>
    <p:extLst>
      <p:ext uri="{BB962C8B-B14F-4D97-AF65-F5344CB8AC3E}">
        <p14:creationId xmlns:p14="http://schemas.microsoft.com/office/powerpoint/2010/main" val="3477617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内容占位符 2">
            <a:extLst>
              <a:ext uri="{FF2B5EF4-FFF2-40B4-BE49-F238E27FC236}">
                <a16:creationId xmlns:a16="http://schemas.microsoft.com/office/drawing/2014/main" id="{6F16612E-9ADC-444A-BDF3-DCA50D2EC0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457324"/>
            <a:ext cx="10515600" cy="4833308"/>
          </a:xfrm>
        </p:spPr>
        <p:txBody>
          <a:bodyPr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采集数据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/>
              <a:t>基于</a:t>
            </a:r>
            <a:r>
              <a:rPr kumimoji="1" lang="en-US" altLang="zh-CN" dirty="0" err="1"/>
              <a:t>CommDetective</a:t>
            </a:r>
            <a:r>
              <a:rPr kumimoji="1" lang="en-US" altLang="zh-CN" dirty="0"/>
              <a:t> </a:t>
            </a:r>
            <a:r>
              <a:rPr kumimoji="1" lang="zh-CN" altLang="en-US" dirty="0"/>
              <a:t>生成时域矩阵</a:t>
            </a:r>
            <a:r>
              <a:rPr kumimoji="1" lang="en-US" altLang="zh-CN" dirty="0"/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/>
              <a:t>在</a:t>
            </a:r>
            <a:r>
              <a:rPr kumimoji="1" lang="en-US" altLang="zh-CN" dirty="0" err="1"/>
              <a:t>Onsample</a:t>
            </a:r>
            <a:r>
              <a:rPr kumimoji="1" lang="en-US" altLang="zh-CN" dirty="0"/>
              <a:t> ()</a:t>
            </a:r>
            <a:r>
              <a:rPr kumimoji="1" lang="zh-CN" altLang="en-US" dirty="0"/>
              <a:t>函数</a:t>
            </a:r>
            <a:r>
              <a:rPr kumimoji="1" lang="en-US" altLang="zh-CN" dirty="0"/>
              <a:t>,</a:t>
            </a:r>
            <a:r>
              <a:rPr kumimoji="1" lang="zh-CN" altLang="en-US" dirty="0"/>
              <a:t>提取记录</a:t>
            </a:r>
            <a:r>
              <a:rPr kumimoji="1" lang="en-US" altLang="zh-CN" dirty="0"/>
              <a:t> </a:t>
            </a:r>
            <a:r>
              <a:rPr kumimoji="1" lang="en-US" altLang="zh-CN" sz="2000" dirty="0"/>
              <a:t>&lt;</a:t>
            </a:r>
            <a:r>
              <a:rPr kumimoji="1" lang="en-US" altLang="zh-CN" sz="2000" dirty="0" err="1"/>
              <a:t>timestamp,tid,accesslen</a:t>
            </a:r>
            <a:r>
              <a:rPr kumimoji="1" lang="en-US" altLang="zh-CN" sz="2000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指定一个时间片</a:t>
            </a:r>
            <a:r>
              <a:rPr kumimoji="1" lang="en-US" altLang="zh-CN" dirty="0" err="1"/>
              <a:t>tslice</a:t>
            </a:r>
            <a:r>
              <a:rPr kumimoji="1" lang="en-US" altLang="zh-CN" dirty="0"/>
              <a:t>,</a:t>
            </a:r>
            <a:r>
              <a:rPr kumimoji="1" lang="zh-CN" altLang="en-US" dirty="0"/>
              <a:t> 在一个</a:t>
            </a:r>
            <a:r>
              <a:rPr kumimoji="1" lang="en-US" altLang="zh-CN" dirty="0" err="1"/>
              <a:t>tslice</a:t>
            </a:r>
            <a:r>
              <a:rPr kumimoji="1" lang="zh-CN" altLang="en-US" dirty="0"/>
              <a:t>内的记录合并，并统计得到合并后的记录数量。 生成记录 </a:t>
            </a:r>
            <a:r>
              <a:rPr kumimoji="1" lang="en-US" altLang="zh-CN" sz="2000" dirty="0"/>
              <a:t>&lt;timestamp, </a:t>
            </a:r>
            <a:r>
              <a:rPr kumimoji="1" lang="en-US" altLang="zh-CN" sz="2000" dirty="0" err="1"/>
              <a:t>tid</a:t>
            </a:r>
            <a:r>
              <a:rPr kumimoji="1" lang="en-US" altLang="zh-CN" sz="2000" dirty="0"/>
              <a:t>, </a:t>
            </a:r>
            <a:r>
              <a:rPr kumimoji="1" lang="en-US" altLang="zh-CN" sz="2000" dirty="0" err="1"/>
              <a:t>access_count</a:t>
            </a:r>
            <a:r>
              <a:rPr kumimoji="1" lang="en-US" altLang="zh-CN" sz="2000" dirty="0"/>
              <a:t>, sum(</a:t>
            </a:r>
            <a:r>
              <a:rPr kumimoji="1" lang="en-US" altLang="zh-CN" sz="2000" dirty="0" err="1"/>
              <a:t>accesslen</a:t>
            </a:r>
            <a:r>
              <a:rPr kumimoji="1" lang="en-US" altLang="zh-CN" sz="2000" dirty="0"/>
              <a:t>)&gt;</a:t>
            </a:r>
          </a:p>
        </p:txBody>
      </p:sp>
      <p:sp>
        <p:nvSpPr>
          <p:cNvPr id="4098" name="标题 1">
            <a:extLst>
              <a:ext uri="{FF2B5EF4-FFF2-40B4-BE49-F238E27FC236}">
                <a16:creationId xmlns:a16="http://schemas.microsoft.com/office/drawing/2014/main" id="{3C16E31A-6A00-A440-BF9D-6EFA847C8C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E8F5DF37-C095-A942-9D91-CA0830416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078488"/>
              </p:ext>
            </p:extLst>
          </p:nvPr>
        </p:nvGraphicFramePr>
        <p:xfrm>
          <a:off x="953947" y="3050503"/>
          <a:ext cx="6631236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0412">
                  <a:extLst>
                    <a:ext uri="{9D8B030D-6E8A-4147-A177-3AD203B41FA5}">
                      <a16:colId xmlns:a16="http://schemas.microsoft.com/office/drawing/2014/main" val="4261586068"/>
                    </a:ext>
                  </a:extLst>
                </a:gridCol>
                <a:gridCol w="2210412">
                  <a:extLst>
                    <a:ext uri="{9D8B030D-6E8A-4147-A177-3AD203B41FA5}">
                      <a16:colId xmlns:a16="http://schemas.microsoft.com/office/drawing/2014/main" val="2193770161"/>
                    </a:ext>
                  </a:extLst>
                </a:gridCol>
                <a:gridCol w="2210412">
                  <a:extLst>
                    <a:ext uri="{9D8B030D-6E8A-4147-A177-3AD203B41FA5}">
                      <a16:colId xmlns:a16="http://schemas.microsoft.com/office/drawing/2014/main" val="4255513896"/>
                    </a:ext>
                  </a:extLst>
                </a:gridCol>
              </a:tblGrid>
              <a:tr h="244602">
                <a:tc>
                  <a:txBody>
                    <a:bodyPr/>
                    <a:lstStyle/>
                    <a:p>
                      <a:r>
                        <a:rPr lang="en-US" altLang="zh-CN" dirty="0"/>
                        <a:t>timestamp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accesslen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631891"/>
                  </a:ext>
                </a:extLst>
              </a:tr>
              <a:tr h="344739">
                <a:tc>
                  <a:txBody>
                    <a:bodyPr/>
                    <a:lstStyle/>
                    <a:p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364314890094945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929208"/>
                  </a:ext>
                </a:extLst>
              </a:tr>
              <a:tr h="3447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364314890289433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8542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998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内容占位符 2">
            <a:extLst>
              <a:ext uri="{FF2B5EF4-FFF2-40B4-BE49-F238E27FC236}">
                <a16:creationId xmlns:a16="http://schemas.microsoft.com/office/drawing/2014/main" id="{6F16612E-9ADC-444A-BDF3-DCA50D2EC0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457324"/>
            <a:ext cx="10515600" cy="4833308"/>
          </a:xfrm>
        </p:spPr>
        <p:txBody>
          <a:bodyPr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指定一个时间片</a:t>
            </a:r>
            <a:r>
              <a:rPr kumimoji="1" lang="en-US" altLang="zh-CN" dirty="0" err="1"/>
              <a:t>tslice</a:t>
            </a:r>
            <a:r>
              <a:rPr kumimoji="1" lang="en-US" altLang="zh-CN" dirty="0"/>
              <a:t>,</a:t>
            </a:r>
            <a:r>
              <a:rPr kumimoji="1" lang="zh-CN" altLang="en-US" dirty="0"/>
              <a:t> 在一个</a:t>
            </a:r>
            <a:r>
              <a:rPr kumimoji="1" lang="en-US" altLang="zh-CN" dirty="0" err="1"/>
              <a:t>tslice</a:t>
            </a:r>
            <a:r>
              <a:rPr kumimoji="1" lang="zh-CN" altLang="en-US" dirty="0"/>
              <a:t>内的记录合并，并统计得到合并后的记录数量。 生成记录 </a:t>
            </a:r>
            <a:r>
              <a:rPr kumimoji="1" lang="en-US" altLang="zh-CN" sz="2000" dirty="0"/>
              <a:t>&lt;timestamp, </a:t>
            </a:r>
            <a:r>
              <a:rPr kumimoji="1" lang="en-US" altLang="zh-CN" sz="2000" dirty="0" err="1"/>
              <a:t>tlist</a:t>
            </a:r>
            <a:r>
              <a:rPr kumimoji="1" lang="en-US" altLang="zh-CN" sz="2000" dirty="0"/>
              <a:t>, </a:t>
            </a:r>
            <a:r>
              <a:rPr kumimoji="1" lang="en-US" altLang="zh-CN" sz="2000" dirty="0" err="1"/>
              <a:t>access_count</a:t>
            </a:r>
            <a:r>
              <a:rPr kumimoji="1" lang="en-US" altLang="zh-CN" sz="2000" dirty="0"/>
              <a:t>, sum(</a:t>
            </a:r>
            <a:r>
              <a:rPr kumimoji="1" lang="en-US" altLang="zh-CN" sz="2000" dirty="0" err="1"/>
              <a:t>accesslen</a:t>
            </a:r>
            <a:r>
              <a:rPr kumimoji="1" lang="en-US" altLang="zh-CN" sz="2000" dirty="0"/>
              <a:t>)&gt;</a:t>
            </a:r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endParaRPr kumimoji="1" lang="en-US" altLang="zh-CN" sz="2000" dirty="0"/>
          </a:p>
        </p:txBody>
      </p:sp>
      <p:sp>
        <p:nvSpPr>
          <p:cNvPr id="4098" name="标题 1">
            <a:extLst>
              <a:ext uri="{FF2B5EF4-FFF2-40B4-BE49-F238E27FC236}">
                <a16:creationId xmlns:a16="http://schemas.microsoft.com/office/drawing/2014/main" id="{3C16E31A-6A00-A440-BF9D-6EFA847C8C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CF16BA-64DA-7747-8733-9EB2B035E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840" y="2894458"/>
            <a:ext cx="4715551" cy="339617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4AF0F42-F6E9-F04F-B16D-DE76A835B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751" y="2894458"/>
            <a:ext cx="4715550" cy="3396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84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内容占位符 2">
            <a:extLst>
              <a:ext uri="{FF2B5EF4-FFF2-40B4-BE49-F238E27FC236}">
                <a16:creationId xmlns:a16="http://schemas.microsoft.com/office/drawing/2014/main" id="{6F16612E-9ADC-444A-BDF3-DCA50D2EC0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1457324"/>
            <a:ext cx="10515600" cy="4833308"/>
          </a:xfrm>
        </p:spPr>
        <p:txBody>
          <a:bodyPr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指定一个时间片</a:t>
            </a:r>
            <a:r>
              <a:rPr kumimoji="1" lang="en-US" altLang="zh-CN" dirty="0" err="1"/>
              <a:t>tslice</a:t>
            </a:r>
            <a:r>
              <a:rPr kumimoji="1" lang="en-US" altLang="zh-CN" dirty="0"/>
              <a:t>,</a:t>
            </a:r>
            <a:r>
              <a:rPr kumimoji="1" lang="zh-CN" altLang="en-US" dirty="0"/>
              <a:t> 在一个</a:t>
            </a:r>
            <a:r>
              <a:rPr kumimoji="1" lang="en-US" altLang="zh-CN" dirty="0" err="1"/>
              <a:t>tslice</a:t>
            </a:r>
            <a:r>
              <a:rPr kumimoji="1" lang="zh-CN" altLang="en-US" dirty="0"/>
              <a:t>内的记录合并，并统计得到合并后的记录数量。 生成记录 </a:t>
            </a:r>
            <a:r>
              <a:rPr kumimoji="1" lang="en-US" altLang="zh-CN" sz="2000" dirty="0"/>
              <a:t>&lt;timestamp, </a:t>
            </a:r>
            <a:r>
              <a:rPr kumimoji="1" lang="en-US" altLang="zh-CN" sz="2000" dirty="0" err="1"/>
              <a:t>tlist</a:t>
            </a:r>
            <a:r>
              <a:rPr kumimoji="1" lang="en-US" altLang="zh-CN" sz="2000" dirty="0"/>
              <a:t>, </a:t>
            </a:r>
            <a:r>
              <a:rPr kumimoji="1" lang="en-US" altLang="zh-CN" sz="2000" dirty="0" err="1"/>
              <a:t>access_count</a:t>
            </a:r>
            <a:r>
              <a:rPr kumimoji="1" lang="en-US" altLang="zh-CN" sz="2000" dirty="0"/>
              <a:t>, sum(</a:t>
            </a:r>
            <a:r>
              <a:rPr kumimoji="1" lang="en-US" altLang="zh-CN" sz="2000" dirty="0" err="1"/>
              <a:t>accesslen</a:t>
            </a:r>
            <a:r>
              <a:rPr kumimoji="1" lang="en-US" altLang="zh-CN" sz="2000" dirty="0"/>
              <a:t>)&gt;</a:t>
            </a:r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endParaRPr kumimoji="1" lang="en-US" altLang="zh-CN" sz="2000" dirty="0"/>
          </a:p>
        </p:txBody>
      </p:sp>
      <p:sp>
        <p:nvSpPr>
          <p:cNvPr id="4098" name="标题 1">
            <a:extLst>
              <a:ext uri="{FF2B5EF4-FFF2-40B4-BE49-F238E27FC236}">
                <a16:creationId xmlns:a16="http://schemas.microsoft.com/office/drawing/2014/main" id="{3C16E31A-6A00-A440-BF9D-6EFA847C8C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F478D47-E723-2741-BF17-01F506345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2916740"/>
            <a:ext cx="4648200" cy="334766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08B0C97-3353-484D-9D09-F751B2B6A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3625" y="2916740"/>
            <a:ext cx="4648200" cy="334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13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2ED89-519F-6A4E-8650-7B6477BAA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FF1C0-F5C9-874C-B33B-30D4FCDE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数据预处理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可以发现，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1</a:t>
            </a:r>
            <a:r>
              <a:rPr kumimoji="1" lang="zh-CN" altLang="en-US" dirty="0">
                <a:solidFill>
                  <a:srgbClr val="FF0000"/>
                </a:solidFill>
              </a:rPr>
              <a:t> 应用程序的访存行为呈一定的周期性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zh-CN" altLang="en-US" dirty="0"/>
              <a:t>比如</a:t>
            </a:r>
            <a:r>
              <a:rPr kumimoji="1" lang="en-US" altLang="zh-CN" dirty="0" err="1"/>
              <a:t>sp</a:t>
            </a:r>
            <a:r>
              <a:rPr kumimoji="1" lang="zh-CN" altLang="en-US" dirty="0"/>
              <a:t>应用，从</a:t>
            </a:r>
            <a:r>
              <a:rPr kumimoji="1" lang="en-US" altLang="zh-CN" dirty="0"/>
              <a:t>500</a:t>
            </a:r>
            <a:r>
              <a:rPr kumimoji="1" lang="zh-CN" altLang="en-US" dirty="0"/>
              <a:t>开始，</a:t>
            </a:r>
            <a:r>
              <a:rPr kumimoji="1" lang="en-US" altLang="zh-CN" dirty="0"/>
              <a:t>500</a:t>
            </a:r>
            <a:r>
              <a:rPr kumimoji="1" lang="zh-CN" altLang="en-US" dirty="0"/>
              <a:t>至</a:t>
            </a:r>
            <a:r>
              <a:rPr kumimoji="1" lang="en-US" altLang="zh-CN" dirty="0"/>
              <a:t>1000</a:t>
            </a:r>
          </a:p>
          <a:p>
            <a:pPr marL="0" indent="0">
              <a:buNone/>
            </a:pPr>
            <a:r>
              <a:rPr kumimoji="1" lang="zh-CN" altLang="en-US" dirty="0"/>
              <a:t>经历了大约两个周期，每个周期内的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访存特征相似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10F246-549D-9A48-9828-BC81A55A3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7408" y="3271177"/>
            <a:ext cx="4641448" cy="322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506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2979</TotalTime>
  <Words>1114</Words>
  <Application>Microsoft Macintosh PowerPoint</Application>
  <PresentationFormat>宽屏</PresentationFormat>
  <Paragraphs>145</Paragraphs>
  <Slides>21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6" baseType="lpstr">
      <vt:lpstr>等线</vt:lpstr>
      <vt:lpstr>等线 Light</vt:lpstr>
      <vt:lpstr>Arial</vt:lpstr>
      <vt:lpstr>Devanagari MT</vt:lpstr>
      <vt:lpstr>Office 主题​​</vt:lpstr>
      <vt:lpstr>工作汇报</vt:lpstr>
      <vt:lpstr>背景</vt:lpstr>
      <vt:lpstr>背景</vt:lpstr>
      <vt:lpstr>背景</vt:lpstr>
      <vt:lpstr>背景</vt:lpstr>
      <vt:lpstr>实验</vt:lpstr>
      <vt:lpstr>实验</vt:lpstr>
      <vt:lpstr>实验</vt:lpstr>
      <vt:lpstr>实验</vt:lpstr>
      <vt:lpstr>实验</vt:lpstr>
      <vt:lpstr>实验</vt:lpstr>
      <vt:lpstr>实验</vt:lpstr>
      <vt:lpstr>实验</vt:lpstr>
      <vt:lpstr>实验</vt:lpstr>
      <vt:lpstr>实验</vt:lpstr>
      <vt:lpstr>实验</vt:lpstr>
      <vt:lpstr>实验</vt:lpstr>
      <vt:lpstr>实验</vt:lpstr>
      <vt:lpstr>实验</vt:lpstr>
      <vt:lpstr>实验</vt:lpstr>
      <vt:lpstr>下一步计划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钰鑫 张</dc:creator>
  <cp:lastModifiedBy>钰鑫 张</cp:lastModifiedBy>
  <cp:revision>26</cp:revision>
  <dcterms:created xsi:type="dcterms:W3CDTF">2020-12-25T14:36:47Z</dcterms:created>
  <dcterms:modified xsi:type="dcterms:W3CDTF">2021-01-20T12:09:27Z</dcterms:modified>
</cp:coreProperties>
</file>

<file path=docProps/thumbnail.jpeg>
</file>